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7" r:id="rId26"/>
    <p:sldId id="308" r:id="rId27"/>
    <p:sldId id="30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10" r:id="rId37"/>
    <p:sldId id="288" r:id="rId38"/>
    <p:sldId id="289" r:id="rId39"/>
    <p:sldId id="311" r:id="rId40"/>
    <p:sldId id="290" r:id="rId41"/>
    <p:sldId id="312" r:id="rId42"/>
    <p:sldId id="291" r:id="rId43"/>
    <p:sldId id="313" r:id="rId44"/>
    <p:sldId id="292" r:id="rId45"/>
    <p:sldId id="293" r:id="rId46"/>
    <p:sldId id="294" r:id="rId47"/>
    <p:sldId id="314" r:id="rId48"/>
    <p:sldId id="295" r:id="rId49"/>
    <p:sldId id="315" r:id="rId50"/>
    <p:sldId id="296" r:id="rId51"/>
    <p:sldId id="297" r:id="rId52"/>
    <p:sldId id="316" r:id="rId53"/>
    <p:sldId id="298" r:id="rId54"/>
    <p:sldId id="299" r:id="rId55"/>
    <p:sldId id="317" r:id="rId56"/>
    <p:sldId id="318" r:id="rId57"/>
    <p:sldId id="319" r:id="rId58"/>
    <p:sldId id="300" r:id="rId59"/>
    <p:sldId id="301" r:id="rId60"/>
    <p:sldId id="302" r:id="rId61"/>
    <p:sldId id="304" r:id="rId62"/>
    <p:sldId id="305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E5CAC-D284-4076-A14D-9A828963194A}" type="datetimeFigureOut">
              <a:rPr lang="fr-CA" smtClean="0"/>
              <a:t>2022-10-25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7FAA3-8748-48A3-AEA3-7E80321F541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88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B80DE3F-EDF2-4CC0-A331-44E78CE544EB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2002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24978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92073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70842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38122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41218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447605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6A9099D-52F0-4A5D-AB50-97800CCC0E95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8614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1F266BD-B937-4916-942E-389B1672315F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554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4E7A-D945-4E6D-904E-6FFE0F91BCFF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362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A82B-1C96-4AF0-A4B4-2DE0B572F441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23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000E-0734-49C9-A330-794A3CD8F11F}" type="datetime1">
              <a:rPr lang="fr-CA" smtClean="0"/>
              <a:t>2022-10-25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152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0A5E5-6E82-418F-889F-DFFBAD6037E8}" type="datetime1">
              <a:rPr lang="fr-CA" smtClean="0"/>
              <a:t>2022-10-25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1140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B1EA-D7F1-4AC0-AD3D-DB40C03DA633}" type="datetime1">
              <a:rPr lang="fr-CA" smtClean="0"/>
              <a:t>2022-10-25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1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5673-68F3-49FD-B5A3-832E2B65F4F2}" type="datetime1">
              <a:rPr lang="fr-CA" smtClean="0"/>
              <a:t>2022-10-25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47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72A8-FFB6-4733-99BB-0672A0E57920}" type="datetime1">
              <a:rPr lang="fr-CA" smtClean="0"/>
              <a:t>2022-10-25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05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F7AA-F7D0-4D6A-99C7-DA17AB07293B}" type="datetime1">
              <a:rPr lang="fr-CA" smtClean="0"/>
              <a:t>2022-10-25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089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96C68D-2349-4121-B730-F9CB55A78534}" type="datetime1">
              <a:rPr lang="fr-CA" smtClean="0"/>
              <a:t>2022-10-25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9462E28-C27C-4B8E-9394-2C8791E417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640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0F68C-D79B-7167-6A32-C13203072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CA" sz="4000"/>
              <a:t>Stagiaire développeur Fullstack (Été 2022)</a:t>
            </a:r>
            <a:br>
              <a:rPr lang="fr-CA" sz="4000"/>
            </a:br>
            <a:r>
              <a:rPr lang="fr-CA" sz="4000"/>
              <a:t>Direction des technologies de l’information (DTI)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BB69093-A13B-178D-3526-86F846111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fr-CA" dirty="0"/>
              <a:t>Frédéric Gosselin (Stagiaire)</a:t>
            </a:r>
            <a:endParaRPr lang="fr-CA"/>
          </a:p>
          <a:p>
            <a:pPr algn="l"/>
            <a:r>
              <a:rPr lang="fr-CA" dirty="0"/>
              <a:t>frgos83@ulaval.ca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081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2.1 Contexte du stage .: Présentation de l’entreprise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Branche : Infrastructure VALERIA</a:t>
            </a:r>
          </a:p>
          <a:p>
            <a:r>
              <a:rPr lang="fr-CA" sz="2400" dirty="0"/>
              <a:t>7 membres actifs</a:t>
            </a:r>
          </a:p>
          <a:p>
            <a:r>
              <a:rPr lang="fr-CA" sz="2400" dirty="0"/>
              <a:t>2 administrateurs RI (Ressources Informationnelles), 2 analystes RI, ainsi que de 3 développeurs analystes dont fait partie l’étudiant</a:t>
            </a:r>
          </a:p>
          <a:p>
            <a:r>
              <a:rPr lang="fr-CA" sz="2400" dirty="0"/>
              <a:t>Rencontres les lundis, mardis et mercredi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75DB17-333A-483A-9EC8-29702CEE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389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2.1 Contexte du stage .: Présentation de l’entreprise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Personne-ressource : Kevin, développeur senior</a:t>
            </a:r>
          </a:p>
          <a:p>
            <a:r>
              <a:rPr lang="fr-CA" sz="2400" dirty="0"/>
              <a:t>Modules VALERIA</a:t>
            </a:r>
          </a:p>
          <a:p>
            <a:r>
              <a:rPr lang="fr-CA" sz="2400" dirty="0"/>
              <a:t>Code </a:t>
            </a:r>
            <a:r>
              <a:rPr lang="fr-CA" sz="2400" dirty="0" err="1"/>
              <a:t>reviews</a:t>
            </a:r>
            <a:endParaRPr lang="fr-CA" sz="2400" dirty="0"/>
          </a:p>
          <a:p>
            <a:r>
              <a:rPr lang="fr-CA" sz="2400" dirty="0"/>
              <a:t>Tests unitaires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1EBEB-8C38-DF46-E404-49939B5F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2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2.2 Rôle du stagiaire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Rôle : Programmeur backend et frontend</a:t>
            </a:r>
          </a:p>
          <a:p>
            <a:r>
              <a:rPr lang="fr-CA" sz="2400" dirty="0"/>
              <a:t>Une architecture d’aide à la recherche qui repose sur l’avis des utilisateurs</a:t>
            </a:r>
          </a:p>
          <a:p>
            <a:r>
              <a:rPr lang="fr-CA" sz="2400" dirty="0"/>
              <a:t>Accès à des services</a:t>
            </a:r>
          </a:p>
          <a:p>
            <a:r>
              <a:rPr lang="fr-CA" sz="2400" dirty="0"/>
              <a:t>Avis : à la fin d’une itération, développer de nouvelles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4DE2EA-F2FA-CEA1-2359-5E61DA3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488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2.2 Rôle du stagiaire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Projets effectués</a:t>
            </a:r>
          </a:p>
          <a:p>
            <a:r>
              <a:rPr lang="fr-CA" sz="2400" dirty="0"/>
              <a:t>Statistiques d’utilisation sur les services principaux de l’architecture VALERIA </a:t>
            </a:r>
          </a:p>
          <a:p>
            <a:r>
              <a:rPr lang="fr-CA" sz="2400" dirty="0"/>
              <a:t>Amélioration du portail VALERIA selon les demandes des clients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77908-7C40-5D4E-EA2A-65D2C05C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41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3.1 Réalisation du stage .: Méthodologie et 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Ordinateur portable fourni</a:t>
            </a:r>
          </a:p>
          <a:p>
            <a:r>
              <a:rPr lang="en-US" sz="2400" dirty="0"/>
              <a:t>Cisco AnyConnect Security Mobile Client</a:t>
            </a:r>
          </a:p>
          <a:p>
            <a:r>
              <a:rPr lang="en-US" sz="2400" dirty="0"/>
              <a:t>Microsoft Teams</a:t>
            </a:r>
          </a:p>
          <a:p>
            <a:r>
              <a:rPr lang="en-US" sz="2400" dirty="0" err="1"/>
              <a:t>Intellij</a:t>
            </a:r>
            <a:r>
              <a:rPr lang="en-US" sz="2400" dirty="0"/>
              <a:t> IDE</a:t>
            </a:r>
            <a:endParaRPr lang="fr-CA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671E83-8F9A-4088-651B-08656A42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8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3.1 Réalisation du stage .: Méthodologie et 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Méthodologie Agile</a:t>
            </a:r>
          </a:p>
          <a:p>
            <a:r>
              <a:rPr lang="fr-CA" sz="2400" dirty="0"/>
              <a:t>Sprints de 3 semaines</a:t>
            </a:r>
          </a:p>
          <a:p>
            <a:r>
              <a:rPr lang="fr-CA" sz="2400" dirty="0"/>
              <a:t>Rencontres : discuter des avancements et blocages</a:t>
            </a:r>
          </a:p>
          <a:p>
            <a:r>
              <a:rPr lang="fr-CA" sz="2400" dirty="0"/>
              <a:t>Atelier entre développeurs aux deux semaines les mardis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BEB15-E7DC-6CBF-D819-D61FE0CE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203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3.1 Réalisation du stage .: Méthodologie et 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Tâches émises dans Jira</a:t>
            </a:r>
          </a:p>
          <a:p>
            <a:r>
              <a:rPr lang="fr-CA" sz="2400" dirty="0"/>
              <a:t>Tâches au format « </a:t>
            </a:r>
            <a:r>
              <a:rPr lang="fr-CA" sz="2400" dirty="0" err="1"/>
              <a:t>feature</a:t>
            </a:r>
            <a:r>
              <a:rPr lang="fr-CA" sz="2400" dirty="0"/>
              <a:t>/</a:t>
            </a:r>
            <a:r>
              <a:rPr lang="fr-CA" sz="2400" dirty="0" err="1"/>
              <a:t>mailchimp</a:t>
            </a:r>
            <a:r>
              <a:rPr lang="fr-CA" sz="2400" dirty="0"/>
              <a:t>-</a:t>
            </a:r>
            <a:r>
              <a:rPr lang="fr-CA" sz="2400" dirty="0" err="1"/>
              <a:t>add</a:t>
            </a:r>
            <a:r>
              <a:rPr lang="fr-CA" sz="2400" dirty="0"/>
              <a:t>-user », par exemple, dans git.</a:t>
            </a:r>
          </a:p>
          <a:p>
            <a:r>
              <a:rPr lang="fr-CA" sz="2400" dirty="0"/>
              <a:t>Conception : diagrammes de classes unitaires et du modèle (GLO-2004) fournis par Kevin</a:t>
            </a:r>
          </a:p>
          <a:p>
            <a:r>
              <a:rPr lang="fr-CA" sz="2400" dirty="0"/>
              <a:t>Production : passer les tests unitaires, passer les revues de codes (avis des développeurs), doit compiler au final (avec les bases de données de développement)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E1AFB5-7778-C6C0-0F30-D9C334A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1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Première tâche</a:t>
            </a:r>
          </a:p>
          <a:p>
            <a:r>
              <a:rPr lang="fr-CA" sz="2400" dirty="0"/>
              <a:t>Statistiques d’utilisation des services utilisant </a:t>
            </a:r>
            <a:r>
              <a:rPr lang="fr-CA" sz="2400" dirty="0" err="1"/>
              <a:t>Keykloak</a:t>
            </a:r>
            <a:endParaRPr lang="fr-CA" sz="2400" dirty="0"/>
          </a:p>
          <a:p>
            <a:r>
              <a:rPr lang="fr-CA" sz="2400" dirty="0" err="1"/>
              <a:t>Keykloak</a:t>
            </a:r>
            <a:r>
              <a:rPr lang="fr-CA" sz="2400" dirty="0"/>
              <a:t> : un logiciel « d’authentification unique à travers la gestion par identité et par accès »</a:t>
            </a:r>
          </a:p>
          <a:p>
            <a:r>
              <a:rPr lang="fr-CA" sz="2400" dirty="0"/>
              <a:t>4 services utilisant </a:t>
            </a:r>
            <a:r>
              <a:rPr lang="fr-CA" sz="2400" dirty="0" err="1"/>
              <a:t>Keycloak</a:t>
            </a:r>
            <a:r>
              <a:rPr lang="fr-CA" sz="2400" dirty="0"/>
              <a:t> : un accès </a:t>
            </a:r>
            <a:r>
              <a:rPr lang="fr-CA" sz="2400" dirty="0" err="1"/>
              <a:t>GitLab</a:t>
            </a:r>
            <a:r>
              <a:rPr lang="fr-CA" sz="2400" dirty="0"/>
              <a:t>, le navigateur pour stockage S3, le portail frontend VALERIA et une passerelle </a:t>
            </a:r>
            <a:r>
              <a:rPr lang="fr-CA" sz="2400" dirty="0" err="1"/>
              <a:t>JupyterHub</a:t>
            </a:r>
            <a:endParaRPr lang="fr-CA" sz="2400" dirty="0"/>
          </a:p>
          <a:p>
            <a:r>
              <a:rPr lang="fr-CA" sz="2400" dirty="0"/>
              <a:t>Enregistre au fur et à mesure les événements de connexion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05725-F646-E3B1-DDB4-FBC9923E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520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EBB1EE-2173-2498-C8F5-F3F7C5E3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18</a:t>
            </a:fld>
            <a:endParaRPr lang="fr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94EFB5-AD15-72E8-C45D-877992088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b="3708"/>
          <a:stretch/>
        </p:blipFill>
        <p:spPr bwMode="auto">
          <a:xfrm>
            <a:off x="2323322" y="2346390"/>
            <a:ext cx="7288648" cy="396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8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Mandat réalisé dans </a:t>
            </a:r>
            <a:r>
              <a:rPr lang="fr-CA" sz="2400" dirty="0" err="1"/>
              <a:t>JupyterHub</a:t>
            </a:r>
            <a:endParaRPr lang="fr-CA" sz="2400" dirty="0"/>
          </a:p>
          <a:p>
            <a:r>
              <a:rPr lang="fr-CA" sz="2400" dirty="0"/>
              <a:t>Système de Notebooks : roule du code et affiche du texte dans le navigateur</a:t>
            </a:r>
          </a:p>
          <a:p>
            <a:r>
              <a:rPr lang="fr-CA" sz="2400" dirty="0"/>
              <a:t>1 seul script python puis refonte la troisième semaine pour un total de 10 scripts python pour du code propre</a:t>
            </a:r>
          </a:p>
          <a:p>
            <a:r>
              <a:rPr lang="fr-CA" sz="2400" dirty="0"/>
              <a:t>Deux fichier </a:t>
            </a:r>
            <a:r>
              <a:rPr lang="fr-CA" sz="2400" dirty="0" err="1"/>
              <a:t>JupyterNotebook</a:t>
            </a:r>
            <a:r>
              <a:rPr lang="fr-CA" sz="2400" dirty="0"/>
              <a:t> : génération de graphes et génération de fichiers CSV (tableaux), respectivement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80608-6DA1-6AE8-7229-7C1D9DF8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38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9D9F7C3-E9A6-FBAF-A7D5-8923DBAF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1.1 Introduction .: Informations générales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5FF853-ABD6-0FC8-0119-F901AAE1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Stagiaire : Frédéric Gosselin</a:t>
            </a:r>
          </a:p>
          <a:p>
            <a:r>
              <a:rPr lang="fr-CA" sz="2400" dirty="0"/>
              <a:t>Étudiant de premier cycle en génie logiciel</a:t>
            </a:r>
          </a:p>
          <a:p>
            <a:r>
              <a:rPr lang="fr-CA" sz="2400" dirty="0"/>
              <a:t>Avancement dans le programme : la moitié des 120 crédits réussis</a:t>
            </a:r>
          </a:p>
          <a:p>
            <a:r>
              <a:rPr lang="fr-CA" sz="2400" dirty="0"/>
              <a:t>1 stage réalisé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AD82C1-93EB-8448-C314-740B9565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A08-3AF7-4812-8C86-0B4E02E8AE4A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47742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Difficulté rencontrée. Port python de </a:t>
            </a:r>
            <a:r>
              <a:rPr lang="fr-CA" sz="2400" dirty="0" err="1"/>
              <a:t>Keykloak</a:t>
            </a:r>
            <a:r>
              <a:rPr lang="fr-CA" sz="2400" dirty="0"/>
              <a:t> dans </a:t>
            </a:r>
            <a:r>
              <a:rPr lang="fr-CA" sz="2400" dirty="0" err="1"/>
              <a:t>Jupyter</a:t>
            </a:r>
            <a:r>
              <a:rPr lang="fr-CA" sz="2400" dirty="0"/>
              <a:t> : désuet. Il manquait des fonctions de la documentation</a:t>
            </a:r>
          </a:p>
          <a:p>
            <a:r>
              <a:rPr lang="fr-CA" sz="2400" dirty="0"/>
              <a:t>Donc, plusieurs appels à </a:t>
            </a:r>
            <a:r>
              <a:rPr lang="fr-CA" sz="2400" dirty="0" err="1"/>
              <a:t>get_events</a:t>
            </a:r>
            <a:r>
              <a:rPr lang="fr-CA" sz="2400" dirty="0"/>
              <a:t> dans un même intervalle</a:t>
            </a:r>
          </a:p>
          <a:p>
            <a:r>
              <a:rPr lang="fr-CA" sz="2400" dirty="0" err="1"/>
              <a:t>get_events</a:t>
            </a:r>
            <a:r>
              <a:rPr lang="fr-CA" sz="2400" dirty="0"/>
              <a:t> retourne un nombre fixe d’événements (ex : 10000)</a:t>
            </a:r>
          </a:p>
          <a:p>
            <a:r>
              <a:rPr lang="fr-CA" sz="2400" dirty="0"/>
              <a:t>Retourne : des tableaux de dictionnaire python avec des clés comme le </a:t>
            </a:r>
            <a:r>
              <a:rPr lang="fr-CA" sz="2400" dirty="0" err="1"/>
              <a:t>client_id</a:t>
            </a:r>
            <a:r>
              <a:rPr lang="fr-CA" sz="2400" dirty="0"/>
              <a:t> ou la date pour une case du tableau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DF04C1-685D-8411-D97F-AEBA2D47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753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Filtrage : événements trop proches de 5 minutes partageant le même </a:t>
            </a:r>
            <a:r>
              <a:rPr lang="fr-CA" sz="2400" dirty="0" err="1"/>
              <a:t>client_id</a:t>
            </a:r>
            <a:endParaRPr lang="fr-CA" sz="2400" dirty="0"/>
          </a:p>
          <a:p>
            <a:r>
              <a:rPr lang="fr-CA" sz="2400" dirty="0"/>
              <a:t>Filtrage : utiliser un Set (ensemble python) pour les événements doublons partageant des </a:t>
            </a:r>
            <a:r>
              <a:rPr lang="fr-CA" sz="2400" dirty="0" err="1"/>
              <a:t>clients_id</a:t>
            </a:r>
            <a:r>
              <a:rPr lang="fr-CA" sz="2400" dirty="0"/>
              <a:t> et des </a:t>
            </a:r>
            <a:r>
              <a:rPr lang="fr-CA" sz="2400" dirty="0" err="1"/>
              <a:t>id_individus</a:t>
            </a:r>
            <a:r>
              <a:rPr lang="fr-CA" sz="2400" dirty="0"/>
              <a:t> similaires </a:t>
            </a:r>
          </a:p>
          <a:p>
            <a:r>
              <a:rPr lang="fr-CA" sz="2400" dirty="0"/>
              <a:t>Très utiles : </a:t>
            </a:r>
            <a:r>
              <a:rPr lang="fr-CA" sz="2400" dirty="0" err="1"/>
              <a:t>filter</a:t>
            </a:r>
            <a:r>
              <a:rPr lang="fr-CA" sz="2400" dirty="0"/>
              <a:t>(), </a:t>
            </a:r>
            <a:r>
              <a:rPr lang="fr-CA" sz="2400" dirty="0" err="1"/>
              <a:t>map</a:t>
            </a:r>
            <a:r>
              <a:rPr lang="fr-CA" sz="2400" dirty="0"/>
              <a:t>(), le site </a:t>
            </a:r>
            <a:r>
              <a:rPr lang="fr-CA" sz="2400" dirty="0" err="1"/>
              <a:t>StackOverflow</a:t>
            </a:r>
            <a:endParaRPr lang="fr-CA" sz="2400" dirty="0"/>
          </a:p>
          <a:p>
            <a:r>
              <a:rPr lang="fr-CA" sz="2400" dirty="0"/>
              <a:t>On cherche les événement « LOGIN »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E7D0F-7657-B1A7-C4C6-0C6A9F27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044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Une seule fonction : </a:t>
            </a:r>
            <a:r>
              <a:rPr lang="fr-CA" sz="2400" dirty="0" err="1"/>
              <a:t>show_results</a:t>
            </a:r>
            <a:r>
              <a:rPr lang="fr-CA" sz="2400" dirty="0"/>
              <a:t>(…) avec comme paramètres les dates de début et de fin ainsi que le type d’intervalle (jour, semaines ou mois).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1D39EB-07BA-06EC-A0B9-C016B7F3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22</a:t>
            </a:fld>
            <a:endParaRPr lang="fr-CA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B098F0-3436-A564-9FE5-7B1636EC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55" y="3958301"/>
            <a:ext cx="7720255" cy="22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Résultats : 4 graphes et 4 fichiers csv. </a:t>
            </a:r>
          </a:p>
          <a:p>
            <a:r>
              <a:rPr lang="fr-CA" sz="2400" dirty="0"/>
              <a:t>Présentation la 6</a:t>
            </a:r>
            <a:r>
              <a:rPr lang="fr-CA" sz="2400" baseline="30000" dirty="0"/>
              <a:t>ème</a:t>
            </a:r>
            <a:r>
              <a:rPr lang="fr-CA" sz="2400" dirty="0"/>
              <a:t> semaine en fin de sprint.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6CE423-9B10-8658-4E42-4ABDD79A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755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8DC94F-AB8D-8C9E-6946-065F654E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24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DDB3B5-7B23-8DE2-CF91-0E73758BC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65"/>
          <a:stretch/>
        </p:blipFill>
        <p:spPr bwMode="auto">
          <a:xfrm>
            <a:off x="1999083" y="2349441"/>
            <a:ext cx="8031325" cy="4423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978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8DC94F-AB8D-8C9E-6946-065F654E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25</a:t>
            </a:fld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7C73D3-DDDF-128E-34C0-05991C38F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88" y="2373339"/>
            <a:ext cx="6239678" cy="43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1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8DC94F-AB8D-8C9E-6946-065F654E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26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A1B23B-1EF9-1BCB-8CAC-EFE632FF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02" y="2265680"/>
            <a:ext cx="8803996" cy="44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Métriques d’utilisation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8DC94F-AB8D-8C9E-6946-065F654E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27</a:t>
            </a:fld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5982D1-11D4-6F2F-A55E-6A6B9AE0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7" y="2287306"/>
            <a:ext cx="8761413" cy="45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9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Ajout du logo </a:t>
            </a:r>
            <a:r>
              <a:rPr lang="fr-CA" dirty="0" err="1"/>
              <a:t>ulaval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Développement web : familiarisation avec les composantes </a:t>
            </a:r>
            <a:r>
              <a:rPr lang="fr-CA" sz="2400" dirty="0" err="1"/>
              <a:t>React</a:t>
            </a:r>
            <a:endParaRPr lang="fr-CA" sz="2400" dirty="0"/>
          </a:p>
          <a:p>
            <a:r>
              <a:rPr lang="fr-CA" sz="2400" dirty="0"/>
              <a:t>Sur toutes les pages du portail principal</a:t>
            </a:r>
          </a:p>
          <a:p>
            <a:r>
              <a:rPr lang="fr-CA" sz="2400" dirty="0"/>
              <a:t>Sur l’en-tête du navigateur S3</a:t>
            </a:r>
          </a:p>
          <a:p>
            <a:r>
              <a:rPr lang="fr-CA" sz="2400" dirty="0"/>
              <a:t>Correction au design « responsive » pour qu’il change en temps réel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8DE73B-73AF-506A-427F-F3027D79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722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Ajout du logo </a:t>
            </a:r>
            <a:r>
              <a:rPr lang="fr-CA" dirty="0" err="1"/>
              <a:t>ulaval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431AB-D35A-9C11-92BE-896EA958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29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F790D3-E1BA-1521-D589-430805F7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14" y="2275437"/>
            <a:ext cx="4434320" cy="4460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19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21758-85FC-0329-9D1B-22A3A617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1.1 Introduction .: Informations générales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3E227-961C-F748-596D-C5AC79FB0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Stage : Direction des technologies de l’information (DTI UL)</a:t>
            </a:r>
          </a:p>
          <a:p>
            <a:r>
              <a:rPr lang="fr-CA" sz="2400" dirty="0"/>
              <a:t>Programmeur </a:t>
            </a:r>
            <a:r>
              <a:rPr lang="fr-CA" sz="2400" dirty="0" err="1"/>
              <a:t>Fullstack</a:t>
            </a:r>
            <a:endParaRPr lang="fr-CA" sz="2400" dirty="0"/>
          </a:p>
          <a:p>
            <a:r>
              <a:rPr lang="fr-CA" sz="2400" dirty="0"/>
              <a:t>Superviseur : Laurence Dionne </a:t>
            </a:r>
            <a:r>
              <a:rPr lang="fr-CA" sz="2400" dirty="0" err="1"/>
              <a:t>Bibaud</a:t>
            </a:r>
            <a:endParaRPr lang="fr-CA" sz="2400" dirty="0"/>
          </a:p>
          <a:p>
            <a:r>
              <a:rPr lang="fr-CA" sz="2400" dirty="0"/>
              <a:t>Adjointe au Chef de secteur, RGR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34F72-E077-D165-1203-1A5254BB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73564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sz="2400" dirty="0"/>
              <a:t>Documentation et nouveautés aux utilisateurs</a:t>
            </a:r>
          </a:p>
          <a:p>
            <a:r>
              <a:rPr lang="fr-CA" sz="2400" dirty="0"/>
              <a:t>À l’inscription, cocher une case pour recevoir des courriels</a:t>
            </a:r>
          </a:p>
          <a:p>
            <a:r>
              <a:rPr lang="fr-CA" sz="2400" dirty="0"/>
              <a:t>Un booléen devrait alors être mis à jour dans la base de données SQL</a:t>
            </a:r>
          </a:p>
          <a:p>
            <a:r>
              <a:rPr lang="fr-CA" sz="2400" dirty="0"/>
              <a:t>L’envoi de courriels, qui devrait être automatisé, est fait manuellement</a:t>
            </a:r>
          </a:p>
          <a:p>
            <a:r>
              <a:rPr lang="fr-CA" sz="2400" dirty="0"/>
              <a:t>Tâche : enregistrer les adresses courriels dans une API (MailChimp) en plus des booléens (en faisant un lien java – SQL)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3FF52E-56F8-B16F-C0DF-19BD4636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350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3 fonctionnalités git : </a:t>
            </a:r>
          </a:p>
          <a:p>
            <a:r>
              <a:rPr lang="fr-CA" sz="2400" dirty="0"/>
              <a:t>Un </a:t>
            </a:r>
            <a:r>
              <a:rPr lang="fr-CA" sz="2400" dirty="0" err="1"/>
              <a:t>endpoint</a:t>
            </a:r>
            <a:r>
              <a:rPr lang="fr-CA" sz="2400" dirty="0"/>
              <a:t> </a:t>
            </a:r>
            <a:r>
              <a:rPr lang="fr-CA" sz="2400" dirty="0" err="1"/>
              <a:t>Rest</a:t>
            </a:r>
            <a:r>
              <a:rPr lang="fr-CA" sz="2400" dirty="0"/>
              <a:t> au backend pour l’ajout aux communications MailChimp d’une adresse courriel</a:t>
            </a:r>
          </a:p>
          <a:p>
            <a:r>
              <a:rPr lang="fr-CA" sz="2400" dirty="0"/>
              <a:t>Un </a:t>
            </a:r>
            <a:r>
              <a:rPr lang="fr-CA" sz="2400" dirty="0" err="1"/>
              <a:t>endpoint</a:t>
            </a:r>
            <a:r>
              <a:rPr lang="fr-CA" sz="2400" dirty="0"/>
              <a:t> </a:t>
            </a:r>
            <a:r>
              <a:rPr lang="fr-CA" sz="2400" dirty="0" err="1"/>
              <a:t>Rest</a:t>
            </a:r>
            <a:r>
              <a:rPr lang="fr-CA" sz="2400" dirty="0"/>
              <a:t> au backend pour l’ajout de l’</a:t>
            </a:r>
            <a:r>
              <a:rPr lang="fr-CA" sz="2400" dirty="0" err="1"/>
              <a:t>idul</a:t>
            </a:r>
            <a:r>
              <a:rPr lang="fr-CA" sz="2400" dirty="0"/>
              <a:t> </a:t>
            </a:r>
            <a:r>
              <a:rPr lang="fr-CA" sz="2400" dirty="0" err="1"/>
              <a:t>ulaval</a:t>
            </a:r>
            <a:r>
              <a:rPr lang="fr-CA" sz="2400" dirty="0"/>
              <a:t> ou du courriel aux communications MailChimp à l’inscription</a:t>
            </a:r>
          </a:p>
          <a:p>
            <a:r>
              <a:rPr lang="fr-CA" sz="2400" dirty="0"/>
              <a:t>Frontend : un champ pour enregistrer son adresse courriel sur la page d’accueil du site VALERIA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B2569-306F-CF04-47FB-BDD8EB74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1429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AB0B12-696E-CA0C-5CB7-9C41EA4CD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684" y="3318187"/>
            <a:ext cx="6060185" cy="3253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206" y="2468032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MailChimp : « Une plate-forme de services marketing diversifiés pour les petites et moyennes entreprises. »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C638ED-6469-EDCE-6A7A-2AAC5A8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06482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Au backend : patrons </a:t>
            </a:r>
            <a:r>
              <a:rPr lang="fr-CA" sz="2400" dirty="0" err="1"/>
              <a:t>factory</a:t>
            </a:r>
            <a:r>
              <a:rPr lang="fr-CA" sz="2400" dirty="0"/>
              <a:t> et adapter utilisés sur une classe de base </a:t>
            </a:r>
            <a:r>
              <a:rPr lang="fr-CA" sz="2400" dirty="0" err="1"/>
              <a:t>MailChimpApi</a:t>
            </a:r>
            <a:endParaRPr lang="fr-CA" sz="2400" dirty="0"/>
          </a:p>
          <a:p>
            <a:r>
              <a:rPr lang="fr-CA" sz="2400" dirty="0"/>
              <a:t>Un objet de type </a:t>
            </a:r>
            <a:r>
              <a:rPr lang="fr-CA" sz="2400" dirty="0" err="1"/>
              <a:t>factory</a:t>
            </a:r>
            <a:r>
              <a:rPr lang="fr-CA" sz="2400" dirty="0"/>
              <a:t> : construire l’adapter avec les bonnes </a:t>
            </a:r>
            <a:r>
              <a:rPr lang="fr-CA" sz="2400" dirty="0" err="1"/>
              <a:t>authorisations</a:t>
            </a:r>
            <a:endParaRPr lang="fr-CA" sz="2400" dirty="0"/>
          </a:p>
          <a:p>
            <a:r>
              <a:rPr lang="fr-CA" sz="2400" dirty="0"/>
              <a:t>Un objet </a:t>
            </a:r>
            <a:r>
              <a:rPr lang="fr-CA" sz="2400" dirty="0" err="1"/>
              <a:t>HttpAdapter</a:t>
            </a:r>
            <a:r>
              <a:rPr lang="fr-CA" sz="2400" dirty="0"/>
              <a:t> : fait les requêtes </a:t>
            </a:r>
            <a:r>
              <a:rPr lang="fr-CA" sz="2400" dirty="0" err="1"/>
              <a:t>Rest</a:t>
            </a:r>
            <a:r>
              <a:rPr lang="fr-CA" sz="2400" dirty="0"/>
              <a:t> à </a:t>
            </a:r>
            <a:r>
              <a:rPr lang="fr-CA" sz="2400" dirty="0" err="1"/>
              <a:t>Mailchimp</a:t>
            </a:r>
            <a:endParaRPr lang="fr-CA" sz="24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AD2F8-F453-DF36-CE8C-55959967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33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1B5763-7D60-F319-93B7-DAC43E91C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40" y="4810598"/>
            <a:ext cx="6560200" cy="2047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68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A" sz="2400" dirty="0"/>
              <a:t>Requêtes à </a:t>
            </a:r>
            <a:r>
              <a:rPr lang="fr-CA" sz="2400" dirty="0" err="1"/>
              <a:t>Mailchimp</a:t>
            </a:r>
            <a:r>
              <a:rPr lang="fr-CA" sz="2400" dirty="0"/>
              <a:t> : l’ajout d’un membre, sa suppression et vérifier s’il existe</a:t>
            </a:r>
          </a:p>
          <a:p>
            <a:r>
              <a:rPr lang="fr-CA" sz="2400" dirty="0"/>
              <a:t>Requête </a:t>
            </a:r>
            <a:r>
              <a:rPr lang="fr-CA" sz="2400" dirty="0" err="1"/>
              <a:t>Rest</a:t>
            </a:r>
            <a:endParaRPr lang="fr-CA" sz="2400" dirty="0"/>
          </a:p>
          <a:p>
            <a:r>
              <a:rPr lang="fr-CA" sz="2400" dirty="0"/>
              <a:t>En-tête : verbe d’action (</a:t>
            </a:r>
            <a:r>
              <a:rPr lang="fr-CA" sz="2400" dirty="0" err="1"/>
              <a:t>get</a:t>
            </a:r>
            <a:r>
              <a:rPr lang="fr-CA" sz="2400" dirty="0"/>
              <a:t>, post put, </a:t>
            </a:r>
            <a:r>
              <a:rPr lang="fr-CA" sz="2400" dirty="0" err="1"/>
              <a:t>delete</a:t>
            </a:r>
            <a:r>
              <a:rPr lang="fr-CA" sz="2400" dirty="0"/>
              <a:t>, etc.) et l’autorisation ("Basic" + mot de passe encodé en base 64)</a:t>
            </a:r>
          </a:p>
          <a:p>
            <a:r>
              <a:rPr lang="fr-CA" sz="2400" dirty="0"/>
              <a:t>Corps : </a:t>
            </a:r>
            <a:r>
              <a:rPr lang="fr-CA" sz="2400" dirty="0" err="1"/>
              <a:t>Json</a:t>
            </a:r>
            <a:r>
              <a:rPr lang="fr-CA" sz="2400" dirty="0"/>
              <a:t> ou XML</a:t>
            </a:r>
          </a:p>
          <a:p>
            <a:r>
              <a:rPr lang="fr-CA" sz="2400" dirty="0"/>
              <a:t>Ajout d’un membre : un </a:t>
            </a:r>
            <a:r>
              <a:rPr lang="fr-CA" sz="2400" dirty="0" err="1"/>
              <a:t>json</a:t>
            </a:r>
            <a:r>
              <a:rPr lang="fr-CA" sz="2400" dirty="0"/>
              <a:t> avec champs « </a:t>
            </a:r>
            <a:r>
              <a:rPr lang="fr-CA" sz="2400" dirty="0" err="1"/>
              <a:t>subscribed</a:t>
            </a:r>
            <a:r>
              <a:rPr lang="fr-CA" sz="2400" dirty="0"/>
              <a:t> », « LNAME » et « FNAME » 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52D70-6AA2-AF7E-E161-8BA1868A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079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sz="2400" dirty="0"/>
              <a:t>Vérification : Code 200, on retourne un </a:t>
            </a:r>
            <a:r>
              <a:rPr lang="fr-CA" sz="2400" dirty="0" err="1"/>
              <a:t>CommunicationDTO</a:t>
            </a:r>
            <a:r>
              <a:rPr lang="fr-CA" sz="2400" dirty="0"/>
              <a:t> (data </a:t>
            </a:r>
            <a:r>
              <a:rPr lang="fr-CA" sz="2400" dirty="0" err="1"/>
              <a:t>transfer</a:t>
            </a:r>
            <a:r>
              <a:rPr lang="fr-CA" sz="2400" dirty="0"/>
              <a:t> </a:t>
            </a:r>
            <a:r>
              <a:rPr lang="fr-CA" sz="2400" dirty="0" err="1"/>
              <a:t>object</a:t>
            </a:r>
            <a:r>
              <a:rPr lang="fr-CA" sz="2400" dirty="0"/>
              <a:t>) au frontend</a:t>
            </a:r>
          </a:p>
          <a:p>
            <a:pPr marL="0" indent="0">
              <a:buNone/>
            </a:pPr>
            <a:r>
              <a:rPr lang="fr-CA" sz="2400" dirty="0"/>
              <a:t>Frontend : message de confirmation vert pour succès, rouge sinon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5E32A1-2114-15D0-16A6-8AD7C26D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35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44A8D7-4566-026C-38CF-6A3D8E2A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83" y="4311650"/>
            <a:ext cx="7111994" cy="10802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A6BB49-1408-2EF8-7188-994560C6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84" y="5423503"/>
            <a:ext cx="7111993" cy="9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65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5E32A1-2114-15D0-16A6-8AD7C26D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36</a:t>
            </a:fld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1D4D53-4FE9-62AF-C0EB-7E5365CE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21" y="2322273"/>
            <a:ext cx="9627357" cy="44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7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/>
              <a:t>Endpoint à la création d’un compte VALERIA : </a:t>
            </a:r>
          </a:p>
          <a:p>
            <a:pPr marL="0" indent="0">
              <a:buNone/>
            </a:pPr>
            <a:r>
              <a:rPr lang="fr-CA" sz="2400" dirty="0"/>
              <a:t>Synchroniser les adresses courriels inscrites à </a:t>
            </a:r>
            <a:r>
              <a:rPr lang="fr-CA" sz="2400" dirty="0" err="1"/>
              <a:t>Mailchimp</a:t>
            </a:r>
            <a:r>
              <a:rPr lang="fr-CA" sz="2400" dirty="0"/>
              <a:t> avec la base de données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1A93F8-32C2-367E-F7F4-6CAB8D5F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37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569FF8-A5E9-D6E6-DEE7-9F485A58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90" y="3553691"/>
            <a:ext cx="2697511" cy="2879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829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294B12-009F-68FD-F51C-4FC3346B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38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030333-BF9A-DD69-6A12-FCA80CDB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09" y="2502317"/>
            <a:ext cx="6746190" cy="4262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C01C0C9-70DE-2786-5715-291A1DE52432}"/>
              </a:ext>
            </a:extLst>
          </p:cNvPr>
          <p:cNvSpPr txBox="1"/>
          <p:nvPr/>
        </p:nvSpPr>
        <p:spPr>
          <a:xfrm>
            <a:off x="772728" y="2595623"/>
            <a:ext cx="2968848" cy="214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Branche git </a:t>
            </a:r>
            <a:r>
              <a:rPr lang="fr-CA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/new-user-</a:t>
            </a:r>
            <a:r>
              <a:rPr lang="fr-CA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mailchimp</a:t>
            </a:r>
            <a:endParaRPr lang="fr-C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ea typeface="Calibri" panose="020F0502020204030204" pitchFamily="34" charset="0"/>
                <a:cs typeface="Times New Roman" panose="02020603050405020304" pitchFamily="18" charset="0"/>
              </a:rPr>
              <a:t>Diagramme d’activités</a:t>
            </a:r>
            <a:endParaRPr lang="fr-C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60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/>
              <a:t>Processus de création de compte : une classe qui contient une liste d’opérations (ajoutées avec une </a:t>
            </a:r>
            <a:r>
              <a:rPr lang="fr-CA" sz="2400" dirty="0" err="1"/>
              <a:t>factory</a:t>
            </a:r>
            <a:r>
              <a:rPr lang="fr-CA" sz="2400" dirty="0"/>
              <a:t>)</a:t>
            </a:r>
          </a:p>
          <a:p>
            <a:pPr marL="0" indent="0">
              <a:buNone/>
            </a:pPr>
            <a:r>
              <a:rPr lang="fr-CA" sz="2400" dirty="0"/>
              <a:t>Héritage : les opérations possèdent </a:t>
            </a:r>
            <a:r>
              <a:rPr lang="fr-CA" sz="2400" dirty="0" err="1"/>
              <a:t>todo</a:t>
            </a:r>
            <a:r>
              <a:rPr lang="fr-CA" sz="2400" dirty="0"/>
              <a:t>() et undo()</a:t>
            </a:r>
          </a:p>
          <a:p>
            <a:pPr marL="0" indent="0">
              <a:buNone/>
            </a:pPr>
            <a:r>
              <a:rPr lang="fr-CA" sz="2400" dirty="0"/>
              <a:t>Rajouter deux opération </a:t>
            </a:r>
            <a:r>
              <a:rPr lang="fr-CA" sz="2400" dirty="0" err="1"/>
              <a:t>Mailchimp</a:t>
            </a:r>
            <a:r>
              <a:rPr lang="fr-CA" sz="2400" dirty="0"/>
              <a:t> pour inscription avec courriel ou avec </a:t>
            </a:r>
            <a:r>
              <a:rPr lang="fr-CA" sz="2400" dirty="0" err="1"/>
              <a:t>idul</a:t>
            </a:r>
            <a:r>
              <a:rPr lang="fr-CA" sz="2400" dirty="0"/>
              <a:t> (trouve le courriel avant)</a:t>
            </a:r>
          </a:p>
          <a:p>
            <a:pPr marL="0" indent="0">
              <a:buNone/>
            </a:pPr>
            <a:r>
              <a:rPr lang="fr-CA" sz="2400" dirty="0"/>
              <a:t>En cas d’erreur : faire l’opération inverse sur le diagramme d’activités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294B12-009F-68FD-F51C-4FC3346B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07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85690-0662-CD28-7963-62DB68A2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1.2 Introduction .: Plan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27919-FB78-73C0-0391-8279BBFC6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1. Introduction</a:t>
            </a:r>
          </a:p>
          <a:p>
            <a:pPr lvl="1"/>
            <a:r>
              <a:rPr lang="fr-CA" sz="2400" dirty="0"/>
              <a:t>1.1 Informations générales</a:t>
            </a:r>
          </a:p>
          <a:p>
            <a:pPr lvl="1"/>
            <a:r>
              <a:rPr lang="fr-CA" sz="2400" dirty="0"/>
              <a:t>1.2 Plan</a:t>
            </a:r>
          </a:p>
          <a:p>
            <a:r>
              <a:rPr lang="fr-CA" sz="2400" dirty="0"/>
              <a:t>2. Contexte du stage</a:t>
            </a:r>
          </a:p>
          <a:p>
            <a:pPr lvl="1"/>
            <a:r>
              <a:rPr lang="fr-CA" sz="2400" dirty="0"/>
              <a:t>2.1 Présentation de l’entreprise</a:t>
            </a:r>
          </a:p>
          <a:p>
            <a:pPr lvl="1"/>
            <a:r>
              <a:rPr lang="fr-CA" sz="2400" dirty="0"/>
              <a:t>2.2 Rôle du stagiaire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2922-F53F-60CB-B748-38FC24F3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7732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Tests unitaires : </a:t>
            </a:r>
            <a:r>
              <a:rPr lang="fr-CA" sz="2400" dirty="0" err="1"/>
              <a:t>Mockito</a:t>
            </a:r>
            <a:endParaRPr lang="fr-CA" sz="2400" dirty="0"/>
          </a:p>
          <a:p>
            <a:r>
              <a:rPr lang="fr-CA" sz="2400" dirty="0"/>
              <a:t>Apply, </a:t>
            </a:r>
            <a:r>
              <a:rPr lang="fr-CA" sz="2400" dirty="0" err="1"/>
              <a:t>Act</a:t>
            </a:r>
            <a:r>
              <a:rPr lang="fr-CA" sz="2400" dirty="0"/>
              <a:t>, </a:t>
            </a:r>
            <a:r>
              <a:rPr lang="fr-CA" sz="2400" dirty="0" err="1"/>
              <a:t>Assert</a:t>
            </a:r>
            <a:endParaRPr lang="fr-CA" sz="2400" dirty="0"/>
          </a:p>
          <a:p>
            <a:r>
              <a:rPr lang="fr-CA" sz="2400" dirty="0" err="1"/>
              <a:t>Apply+Act</a:t>
            </a:r>
            <a:r>
              <a:rPr lang="fr-CA" sz="2400" dirty="0"/>
              <a:t>, </a:t>
            </a:r>
            <a:r>
              <a:rPr lang="fr-CA" sz="2400" dirty="0" err="1"/>
              <a:t>Assert</a:t>
            </a:r>
            <a:endParaRPr lang="fr-CA" sz="2400" dirty="0"/>
          </a:p>
          <a:p>
            <a:r>
              <a:rPr lang="fr-CA" sz="2400" dirty="0"/>
              <a:t>Toutes les méthodes et classes modifiées doivent être testées pour les exemples de comportements attendus.</a:t>
            </a:r>
          </a:p>
          <a:p>
            <a:r>
              <a:rPr lang="fr-CA" sz="2400" dirty="0"/>
              <a:t>Difficultés rencontrées : demander de l’aide à Kevin sur le fonctionnement de la librairie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041C6-7312-93FF-DD42-4CB3339E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725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Création d’une infolettre VALERIA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Exemple de test unitaire pour </a:t>
            </a:r>
            <a:r>
              <a:rPr lang="fr-CA" sz="2400" dirty="0" err="1"/>
              <a:t>Mailchimp</a:t>
            </a:r>
            <a:r>
              <a:rPr lang="fr-CA" sz="2400" dirty="0"/>
              <a:t> :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041C6-7312-93FF-DD42-4CB3339E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41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26C84C-A019-83BE-33D3-01F7239A2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65" y="3429000"/>
            <a:ext cx="9601281" cy="2524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16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Utilisateurs de VALERIA : Statuts de chercheur, collaborateur ou invité</a:t>
            </a:r>
          </a:p>
          <a:p>
            <a:r>
              <a:rPr lang="fr-CA" sz="2400" dirty="0"/>
              <a:t>Projets stockés dans la base de donnée d’IDM</a:t>
            </a:r>
          </a:p>
          <a:p>
            <a:r>
              <a:rPr lang="fr-CA" sz="2400" dirty="0"/>
              <a:t>« Red Hat Identity Management (IDM) est un système d’identité, de politique et d’audit géré de manière centralisé dans un environnement Linux »</a:t>
            </a:r>
          </a:p>
          <a:p>
            <a:r>
              <a:rPr lang="fr-CA" sz="2400" dirty="0"/>
              <a:t>3 fonctionnalités backend : afficher les collaborateurs, ajouter un collaborateur et supprimer un collaborateur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E9844-A523-26F0-C98C-74287E17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769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E9844-A523-26F0-C98C-74287E17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43</a:t>
            </a:fld>
            <a:endParaRPr lang="fr-CA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19D6C868-BCF6-5D8D-717F-278B8614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4204"/>
          <a:stretch/>
        </p:blipFill>
        <p:spPr bwMode="auto">
          <a:xfrm>
            <a:off x="1765314" y="2584580"/>
            <a:ext cx="9254922" cy="45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04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Appels de fonction de stockage dans IDM : langage python</a:t>
            </a:r>
          </a:p>
          <a:p>
            <a:r>
              <a:rPr lang="fr-CA" sz="2400" dirty="0"/>
              <a:t>Serveur : Requêtes http (</a:t>
            </a:r>
            <a:r>
              <a:rPr lang="fr-CA" sz="2400" dirty="0" err="1"/>
              <a:t>Json-Rpc</a:t>
            </a:r>
            <a:r>
              <a:rPr lang="fr-CA" sz="2400" dirty="0"/>
              <a:t>) sont envoyées avec comme paramètres des fonctions de mêmes noms que celles en python</a:t>
            </a:r>
          </a:p>
          <a:p>
            <a:r>
              <a:rPr lang="fr-CA" sz="2400" dirty="0"/>
              <a:t>Au backend : Librairie java </a:t>
            </a:r>
            <a:r>
              <a:rPr lang="fr-CA" sz="2400" dirty="0" err="1"/>
              <a:t>JsonRpcHttpClient</a:t>
            </a:r>
            <a:r>
              <a:rPr lang="fr-CA" sz="2400" dirty="0"/>
              <a:t> avec fonction </a:t>
            </a:r>
            <a:r>
              <a:rPr lang="fr-CA" sz="2400" dirty="0" err="1"/>
              <a:t>invoke</a:t>
            </a:r>
            <a:r>
              <a:rPr lang="fr-CA" sz="2400" dirty="0"/>
              <a:t>()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28B857-971E-4432-70BF-B7C00097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25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D5692A5-8B64-C925-3B7F-5E15C6708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0"/>
          <a:stretch/>
        </p:blipFill>
        <p:spPr bwMode="auto">
          <a:xfrm>
            <a:off x="4037607" y="5235698"/>
            <a:ext cx="6113332" cy="143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Afficher les collaborateurs : invoquer la méthode </a:t>
            </a:r>
            <a:r>
              <a:rPr lang="fr-CA" sz="2400" dirty="0" err="1"/>
              <a:t>group_find</a:t>
            </a:r>
            <a:r>
              <a:rPr lang="fr-CA" sz="2400" dirty="0"/>
              <a:t> pour les collaborateurs internes et invoquer </a:t>
            </a:r>
            <a:r>
              <a:rPr lang="fr-CA" sz="2400" dirty="0" err="1"/>
              <a:t>group_show</a:t>
            </a:r>
            <a:r>
              <a:rPr lang="fr-CA" sz="2400" dirty="0"/>
              <a:t> pour les collaborateurs externes à l’université (sans </a:t>
            </a:r>
            <a:r>
              <a:rPr lang="fr-CA" sz="2400" dirty="0" err="1"/>
              <a:t>idul</a:t>
            </a:r>
            <a:r>
              <a:rPr lang="fr-CA" sz="2400" dirty="0"/>
              <a:t>).</a:t>
            </a:r>
          </a:p>
          <a:p>
            <a:r>
              <a:rPr lang="fr-CA" sz="2400" dirty="0"/>
              <a:t>Les fonctions pythons sont trouvées dans la documentation de </a:t>
            </a:r>
            <a:r>
              <a:rPr lang="fr-CA" sz="2400" dirty="0" err="1"/>
              <a:t>FreeIpa</a:t>
            </a:r>
            <a:r>
              <a:rPr lang="fr-CA" sz="2400" dirty="0"/>
              <a:t>, une version open source et gratuite d’IDM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5DE36A-2266-6042-E160-290C088C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429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Difficulté rencontrée. Documentation incomplète : il manquait les valeurs de retour.</a:t>
            </a:r>
          </a:p>
          <a:p>
            <a:r>
              <a:rPr lang="fr-CA" sz="2400" dirty="0"/>
              <a:t>Un exemple de code obscur 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96E319-1AB3-A71B-F5A6-6CCBD9F7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46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77CEB9-7BE2-F89E-FFEC-B257F9DA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2" y="3938226"/>
            <a:ext cx="9197907" cy="167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237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Ma solution :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96E319-1AB3-A71B-F5A6-6CCBD9F7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47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83DA01-0A0F-ED27-4714-053A7844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48" y="2798743"/>
            <a:ext cx="4756934" cy="3397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47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Les adresses courriels des collaborateurs ou </a:t>
            </a:r>
            <a:r>
              <a:rPr lang="fr-CA" sz="2400" dirty="0" err="1"/>
              <a:t>iduls</a:t>
            </a:r>
            <a:r>
              <a:rPr lang="fr-CA" sz="2400" dirty="0"/>
              <a:t> sont récupérées dans IDM puis on retourne les individus VALERIA qui y sont associés</a:t>
            </a:r>
          </a:p>
          <a:p>
            <a:r>
              <a:rPr lang="fr-CA" sz="2400" dirty="0"/>
              <a:t>Ajout ou suppression d’un membre dans IDM : </a:t>
            </a:r>
            <a:r>
              <a:rPr lang="fr-CA" sz="2400" dirty="0" err="1"/>
              <a:t>group_add_member</a:t>
            </a:r>
            <a:r>
              <a:rPr lang="fr-CA" sz="2400" dirty="0"/>
              <a:t> et </a:t>
            </a:r>
            <a:r>
              <a:rPr lang="fr-CA" sz="2400" dirty="0" err="1"/>
              <a:t>group_remove_member</a:t>
            </a:r>
            <a:r>
              <a:rPr lang="fr-CA" sz="2400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9A3E09-D641-270D-515F-0210A77E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1710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Patron DAO (Data Transfer Object) : chercher les individus dans la base de données </a:t>
            </a:r>
            <a:r>
              <a:rPr lang="fr-CA" sz="2400" dirty="0" err="1"/>
              <a:t>PostGresSQL</a:t>
            </a:r>
            <a:r>
              <a:rPr lang="fr-CA" sz="2400" dirty="0"/>
              <a:t>. </a:t>
            </a:r>
          </a:p>
          <a:p>
            <a:r>
              <a:rPr lang="fr-CA" sz="2400" dirty="0"/>
              <a:t>Repository pattern (GLO-4002) : encapsuler cette logique DAO (abstraction supplémentaire)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9A3E09-D641-270D-515F-0210A77E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49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62DC4-4AD8-52C2-4713-4EBCE3DF4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57" y="4432546"/>
            <a:ext cx="8741283" cy="232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14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85690-0662-CD28-7963-62DB68A2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1.2 Introduction .: Plan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27919-FB78-73C0-0391-8279BBFC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5" y="2605943"/>
            <a:ext cx="10515600" cy="3203575"/>
          </a:xfrm>
        </p:spPr>
        <p:txBody>
          <a:bodyPr>
            <a:noAutofit/>
          </a:bodyPr>
          <a:lstStyle/>
          <a:p>
            <a:r>
              <a:rPr lang="fr-CA" sz="2400" dirty="0"/>
              <a:t>3. Réalisations du stage</a:t>
            </a:r>
          </a:p>
          <a:p>
            <a:pPr lvl="1"/>
            <a:r>
              <a:rPr lang="fr-CA" sz="2400" dirty="0"/>
              <a:t>3.1 Méthodologie et technologies utilisées</a:t>
            </a:r>
          </a:p>
          <a:p>
            <a:pPr lvl="1"/>
            <a:r>
              <a:rPr lang="fr-CA" sz="2400" dirty="0"/>
              <a:t>3.2 Livrables</a:t>
            </a:r>
          </a:p>
          <a:p>
            <a:pPr lvl="2"/>
            <a:r>
              <a:rPr lang="fr-CA" sz="2400" dirty="0"/>
              <a:t>3.2.1 Métriques d’utilisation VALERIA</a:t>
            </a:r>
          </a:p>
          <a:p>
            <a:pPr lvl="2"/>
            <a:r>
              <a:rPr lang="fr-CA" sz="2400" dirty="0"/>
              <a:t>3.2.2 Ajout du logo </a:t>
            </a:r>
            <a:r>
              <a:rPr lang="fr-CA" sz="2400" dirty="0" err="1"/>
              <a:t>ulaval</a:t>
            </a:r>
            <a:endParaRPr lang="fr-CA" sz="2400" dirty="0"/>
          </a:p>
          <a:p>
            <a:pPr lvl="2"/>
            <a:r>
              <a:rPr lang="fr-CA" sz="2400" dirty="0"/>
              <a:t>3.2.3 Création d’une infolettre VALERIA</a:t>
            </a:r>
          </a:p>
          <a:p>
            <a:pPr lvl="2"/>
            <a:r>
              <a:rPr lang="fr-CA" sz="2400" dirty="0"/>
              <a:t>3.2.4 Gestion des collaborateurs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5CFB7-A6DC-468D-9CEF-BFF9776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2566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Rajout : un script utilitaire en python qui génère un fichier csv de tous les chercheurs et leur liste de collaborateurs sur une même ligne</a:t>
            </a:r>
          </a:p>
          <a:p>
            <a:r>
              <a:rPr lang="fr-CA" sz="2400" dirty="0"/>
              <a:t>Dans un futur proche : page d’affichage des collaborateurs sur le portail VALERIA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8A0B53-406C-014F-7AFE-68A38C2A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062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5209D9-3804-A470-37A2-4ED3C1272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04" y="4069974"/>
            <a:ext cx="6711568" cy="249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sz="2400" dirty="0"/>
              <a:t>Sécuriser les méthodes </a:t>
            </a:r>
            <a:r>
              <a:rPr lang="fr-CA" sz="2400" dirty="0" err="1"/>
              <a:t>Rest</a:t>
            </a:r>
            <a:r>
              <a:rPr lang="fr-CA" sz="2400" dirty="0"/>
              <a:t> : annotations Spring Boot</a:t>
            </a:r>
          </a:p>
          <a:p>
            <a:r>
              <a:rPr lang="fr-CA" sz="2400" dirty="0"/>
              <a:t>Politiques et règles de sécurité : par exemple, </a:t>
            </a:r>
            <a:r>
              <a:rPr lang="fr-CA" sz="2400" dirty="0" err="1"/>
              <a:t>ChercheurPolicy</a:t>
            </a:r>
            <a:r>
              <a:rPr lang="fr-CA" sz="2400" dirty="0"/>
              <a:t>, une classe vérifiant si l’appelant est un chercheur</a:t>
            </a:r>
          </a:p>
          <a:p>
            <a:r>
              <a:rPr lang="fr-CA" sz="2400" dirty="0"/>
              <a:t>Vérifier si l’appelant est</a:t>
            </a:r>
          </a:p>
          <a:p>
            <a:pPr marL="0" indent="0">
              <a:buNone/>
            </a:pPr>
            <a:r>
              <a:rPr lang="fr-CA" sz="2400" dirty="0"/>
              <a:t> celui connecté au portail</a:t>
            </a:r>
          </a:p>
          <a:p>
            <a:pPr marL="0" indent="0">
              <a:buNone/>
            </a:pPr>
            <a:r>
              <a:rPr lang="fr-CA" sz="2400" dirty="0"/>
              <a:t> (</a:t>
            </a:r>
            <a:r>
              <a:rPr lang="fr-CA" sz="2400" dirty="0" err="1"/>
              <a:t>token</a:t>
            </a:r>
            <a:r>
              <a:rPr lang="fr-CA" sz="2400" dirty="0"/>
              <a:t> </a:t>
            </a:r>
            <a:r>
              <a:rPr lang="fr-CA" sz="2400" dirty="0" err="1"/>
              <a:t>Keykloak</a:t>
            </a:r>
            <a:r>
              <a:rPr lang="fr-CA" sz="2400" dirty="0"/>
              <a:t>)</a:t>
            </a:r>
          </a:p>
          <a:p>
            <a:r>
              <a:rPr lang="fr-CA" sz="2400" dirty="0"/>
              <a:t>Tout tester.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2EA589-9EBA-2F2D-95AC-B59B9E9B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1998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3.2 Livrables .: Gestion des collaborateurs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sz="2400" dirty="0"/>
              <a:t>Exemple de test unitaire sur les politiques de sécurité :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2EA589-9EBA-2F2D-95AC-B59B9E9B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52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7AD2E9-967A-55D2-1641-E4C73045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13" y="3106439"/>
            <a:ext cx="8328052" cy="3321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865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4.1 Développement et renforcement des compétences .: Acquis et apprentissages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Frontend : javascript, </a:t>
            </a:r>
            <a:r>
              <a:rPr lang="fr-CA" sz="2400" dirty="0" err="1"/>
              <a:t>React</a:t>
            </a:r>
            <a:r>
              <a:rPr lang="fr-CA" sz="2400" dirty="0"/>
              <a:t>, </a:t>
            </a:r>
            <a:r>
              <a:rPr lang="fr-CA" sz="2400" dirty="0" err="1"/>
              <a:t>css</a:t>
            </a:r>
            <a:endParaRPr lang="fr-CA" sz="2400" dirty="0"/>
          </a:p>
          <a:p>
            <a:r>
              <a:rPr lang="fr-CA" sz="2400" dirty="0"/>
              <a:t>Backend : java, python</a:t>
            </a:r>
          </a:p>
          <a:p>
            <a:r>
              <a:rPr lang="fr-CA" sz="2400" dirty="0" err="1"/>
              <a:t>Gitlab</a:t>
            </a:r>
            <a:endParaRPr lang="fr-CA" sz="2400" dirty="0"/>
          </a:p>
          <a:p>
            <a:r>
              <a:rPr lang="fr-CA" sz="2400" dirty="0" err="1"/>
              <a:t>Mockito</a:t>
            </a:r>
            <a:endParaRPr lang="fr-CA" sz="2400" dirty="0"/>
          </a:p>
          <a:p>
            <a:r>
              <a:rPr lang="fr-CA" sz="2400" dirty="0"/>
              <a:t>Diagrammes de conception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7CDAE1-7E9E-94F4-16EB-42C3CA2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6497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4.1 Développement et renforcement des compétences .: Acquis et apprentissages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JupyterLab</a:t>
            </a:r>
            <a:endParaRPr lang="fr-CA" sz="2400" dirty="0"/>
          </a:p>
          <a:p>
            <a:r>
              <a:rPr lang="fr-CA" sz="2400" dirty="0" err="1"/>
              <a:t>Intellij</a:t>
            </a:r>
            <a:r>
              <a:rPr lang="fr-CA" sz="2400" dirty="0"/>
              <a:t> IDE</a:t>
            </a:r>
          </a:p>
          <a:p>
            <a:r>
              <a:rPr lang="fr-CA" sz="2400" dirty="0"/>
              <a:t>Visual Studio Code</a:t>
            </a:r>
          </a:p>
          <a:p>
            <a:r>
              <a:rPr lang="fr-CA" sz="2400" dirty="0"/>
              <a:t>Docker</a:t>
            </a:r>
          </a:p>
          <a:p>
            <a:r>
              <a:rPr lang="fr-CA" sz="2400" dirty="0"/>
              <a:t>PgAdmin4</a:t>
            </a:r>
          </a:p>
          <a:p>
            <a:r>
              <a:rPr lang="fr-CA" sz="2400" dirty="0"/>
              <a:t>Postman</a:t>
            </a:r>
          </a:p>
          <a:p>
            <a:r>
              <a:rPr lang="fr-CA" sz="2400" dirty="0"/>
              <a:t>Jenkins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4AD95-8A57-2B45-753D-6E1C2D4A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1456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4.1 Développement et renforcement des compétences .: Acquis et apprentissages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2995DC-535C-BC6C-651F-7B3C8625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236" y="2295590"/>
            <a:ext cx="9858503" cy="34163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Construction d’APIs avec Postman : enlever un collaborateur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4AD95-8A57-2B45-753D-6E1C2D4A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55</a:t>
            </a:fld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A38597-48EA-A106-6855-BAD95AD28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42" y="2792609"/>
            <a:ext cx="7177835" cy="388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679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4.1 Développement et renforcement des compétences .: Acquis et apprentissages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2995DC-535C-BC6C-651F-7B3C8625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8" y="2416275"/>
            <a:ext cx="1156300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Déploiement en développement avec Jenkins : frontend du navigateur S3</a:t>
            </a:r>
            <a:endParaRPr lang="fr-CA" sz="3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4AD95-8A57-2B45-753D-6E1C2D4A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56</a:t>
            </a:fld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2E0555-0C58-6BC6-34CF-4895D2E270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02" y="3033491"/>
            <a:ext cx="7536794" cy="374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914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4.1 Développement et renforcement des compétences .: Acquis et apprentissages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2995DC-535C-BC6C-651F-7B3C8625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42243"/>
            <a:ext cx="10158668" cy="34163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CA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Accès aux bases de données (locales ou en production) avec PgAdmin4 : rôles VALERIA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4AD95-8A57-2B45-753D-6E1C2D4A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57</a:t>
            </a:fld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3A24C8-2CC7-8984-A957-FA8955F5C5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48" y="3359194"/>
            <a:ext cx="7897904" cy="3428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154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4.2 Développement et renforcement des compétences .: Réflexion sur le stage et le programme d’étude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CA" dirty="0"/>
          </a:p>
          <a:p>
            <a:r>
              <a:rPr lang="fr-CA" sz="2400" dirty="0"/>
              <a:t>Autodidacte : remise dans les temps impartis, mais à la dernière minute</a:t>
            </a:r>
          </a:p>
          <a:p>
            <a:r>
              <a:rPr lang="fr-CA" sz="2400" dirty="0"/>
              <a:t>Cours du programme de </a:t>
            </a:r>
            <a:r>
              <a:rPr lang="fr-CA" sz="2400" dirty="0" err="1"/>
              <a:t>glo</a:t>
            </a:r>
            <a:r>
              <a:rPr lang="fr-CA" sz="2400" dirty="0"/>
              <a:t> utiles : génie logiciel orienté objet et qualité métrique en génie logiciel</a:t>
            </a:r>
          </a:p>
          <a:p>
            <a:r>
              <a:rPr lang="fr-CA" sz="2400" dirty="0"/>
              <a:t>Patrons de conceptions. Diagrammes de classe. Construction d’une application en équipe. </a:t>
            </a:r>
          </a:p>
          <a:p>
            <a:r>
              <a:rPr lang="fr-CA" sz="2400" dirty="0"/>
              <a:t>Bonne pratique : le repository pattern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DE67C4-2678-979D-B9A1-4B31D1F1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3709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4.2 Développement et renforcement des compétences .: Réflexion sur le stage et le programme d’étude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A" sz="2400" dirty="0"/>
          </a:p>
          <a:p>
            <a:r>
              <a:rPr lang="fr-CA" sz="2400" dirty="0"/>
              <a:t>Un stage est plus intéressant qu’un cour</a:t>
            </a:r>
          </a:p>
          <a:p>
            <a:r>
              <a:rPr lang="fr-CA" sz="2400" dirty="0"/>
              <a:t>Habitué aux infrastructures complexes</a:t>
            </a:r>
          </a:p>
          <a:p>
            <a:r>
              <a:rPr lang="fr-CA" sz="2400" dirty="0"/>
              <a:t>Questions uniquement lors de grave blocages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6840FA-A33E-5946-8705-E6D7C508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03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85690-0662-CD28-7963-62DB68A2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1.2 Introduction .: Plan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27919-FB78-73C0-0391-8279BBFC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78" y="2605940"/>
            <a:ext cx="10515600" cy="3203575"/>
          </a:xfrm>
        </p:spPr>
        <p:txBody>
          <a:bodyPr>
            <a:noAutofit/>
          </a:bodyPr>
          <a:lstStyle/>
          <a:p>
            <a:r>
              <a:rPr lang="fr-CA" sz="2400" dirty="0"/>
              <a:t>4. Développement et renforcement des compétences</a:t>
            </a:r>
          </a:p>
          <a:p>
            <a:pPr lvl="1"/>
            <a:r>
              <a:rPr lang="fr-CA" sz="2400" dirty="0"/>
              <a:t>4.1 Acquis et apprentissages</a:t>
            </a:r>
          </a:p>
          <a:p>
            <a:pPr lvl="1"/>
            <a:r>
              <a:rPr lang="fr-CA" sz="2400" dirty="0"/>
              <a:t>4.2 Réflexion sur le stage et le programme d’études</a:t>
            </a:r>
          </a:p>
          <a:p>
            <a:r>
              <a:rPr lang="fr-CA" sz="2400" dirty="0"/>
              <a:t>5. Conclusion</a:t>
            </a:r>
          </a:p>
          <a:p>
            <a:pPr lvl="1"/>
            <a:r>
              <a:rPr lang="fr-CA" sz="2400" dirty="0"/>
              <a:t>5.1 Principales contributions effectuées et état d’avancement des travaux</a:t>
            </a:r>
          </a:p>
          <a:p>
            <a:pPr lvl="1"/>
            <a:r>
              <a:rPr lang="fr-CA" sz="2400" dirty="0"/>
              <a:t>5.2 Positionnement pour le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CFFB94-1B98-662F-2899-CFB76393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866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4.2 Développement et renforcement des compétences .: Réflexion sur le stage et le programme d’étude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  <a:p>
            <a:r>
              <a:rPr lang="fr-CA" sz="2400" dirty="0"/>
              <a:t>Kevin conseille de suivre le cours Qualité et métriques du logiciel (GLO-4002) : parfois des tests manquants</a:t>
            </a:r>
          </a:p>
          <a:p>
            <a:r>
              <a:rPr lang="fr-CA" sz="2400" dirty="0"/>
              <a:t>Rencontres entre développeurs : chargées en théorie, donc prendre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48EFCF-5382-0681-B7D8-35BBAA2B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60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807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5.1 Conclusion : Principales contributions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CA" dirty="0"/>
          </a:p>
          <a:p>
            <a:r>
              <a:rPr lang="fr-CA" sz="2400" dirty="0"/>
              <a:t>Statistiques d’utilisations en temps réel sur certains services VALERIA, soit le </a:t>
            </a:r>
            <a:r>
              <a:rPr lang="fr-CA" sz="2400" dirty="0" err="1"/>
              <a:t>GitLab</a:t>
            </a:r>
            <a:r>
              <a:rPr lang="fr-CA" sz="2400" dirty="0"/>
              <a:t>, le navigateur S3, le portail principal ainsi que </a:t>
            </a:r>
            <a:r>
              <a:rPr lang="fr-CA" sz="2400" dirty="0" err="1"/>
              <a:t>JupyterHub</a:t>
            </a:r>
            <a:endParaRPr lang="fr-CA" sz="2400" dirty="0"/>
          </a:p>
          <a:p>
            <a:r>
              <a:rPr lang="fr-CA" sz="2400" dirty="0"/>
              <a:t>Modifications au portail principal en implémentant une infolettre au backend et frontend sur la page d’accueil et dans la logique d’inscription. </a:t>
            </a:r>
          </a:p>
          <a:p>
            <a:r>
              <a:rPr lang="fr-CA" sz="2400" dirty="0" err="1"/>
              <a:t>Endpoints</a:t>
            </a:r>
            <a:r>
              <a:rPr lang="fr-CA" sz="2400" dirty="0"/>
              <a:t> </a:t>
            </a:r>
            <a:r>
              <a:rPr lang="fr-CA" sz="2400" dirty="0" err="1"/>
              <a:t>Rest</a:t>
            </a:r>
            <a:r>
              <a:rPr lang="fr-CA" sz="2400" dirty="0"/>
              <a:t> pour la gestion des collaborateurs dans le projet d’un chercheur.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52A7BB-1665-2A58-EB4C-CC697687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61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0220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5.1 Conclusion : Principales contributions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A" sz="2400" dirty="0"/>
              <a:t>À venir :</a:t>
            </a:r>
          </a:p>
          <a:p>
            <a:r>
              <a:rPr lang="fr-CA" sz="2400" dirty="0"/>
              <a:t>Statistiques d’utilisation : faire un lien dans Microsoft Power Bi </a:t>
            </a:r>
          </a:p>
          <a:p>
            <a:r>
              <a:rPr lang="fr-CA" sz="2400" dirty="0"/>
              <a:t>Gestion des collaborateurs : faire une page au frontend</a:t>
            </a:r>
          </a:p>
          <a:p>
            <a:r>
              <a:rPr lang="fr-CA" sz="2400" dirty="0"/>
              <a:t>Poursuivre en génie logiciel</a:t>
            </a:r>
          </a:p>
          <a:p>
            <a:r>
              <a:rPr lang="fr-CA" sz="2400" dirty="0"/>
              <a:t>Emploi étudiant à la DTI</a:t>
            </a:r>
          </a:p>
          <a:p>
            <a:endParaRPr lang="fr-CA" sz="2400" dirty="0"/>
          </a:p>
          <a:p>
            <a:pPr marL="0" indent="0">
              <a:buNone/>
            </a:pPr>
            <a:r>
              <a:rPr lang="fr-CA" sz="2400" b="1" dirty="0"/>
              <a:t>Merci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0210FC-0040-8ED8-AC89-FEE14F69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62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06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2.1 Contexte du stage .: Présentation de l’entreprise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Nom : La Direction des Technologies de l’Information (DTI)</a:t>
            </a:r>
          </a:p>
          <a:p>
            <a:r>
              <a:rPr lang="fr-CA" sz="2400" dirty="0"/>
              <a:t>Fournir des solutions numériques à l’Université Laval et gérer les besoins d’affaires de l’université</a:t>
            </a:r>
          </a:p>
          <a:p>
            <a:r>
              <a:rPr lang="fr-CA" sz="2400" dirty="0"/>
              <a:t>Environ 280 employés</a:t>
            </a:r>
          </a:p>
          <a:p>
            <a:r>
              <a:rPr lang="fr-CA" sz="2400" dirty="0"/>
              <a:t>5 secteurs</a:t>
            </a:r>
          </a:p>
          <a:p>
            <a:r>
              <a:rPr lang="fr-CA" sz="2400" dirty="0"/>
              <a:t>L’Enseignement, la Gestion des études, la Fondation technologique, l’Administration et Campus numérique et la Recherche et gestion de la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D50665-175A-A079-7606-E746103A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889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1A2F4E-93C9-BE4E-E215-6F003345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72" y="3973484"/>
            <a:ext cx="3743767" cy="248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2.1 Contexte du stage .: Présentation de l’entreprise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Équipe : La Recherche et gestion de la recherche</a:t>
            </a:r>
          </a:p>
          <a:p>
            <a:r>
              <a:rPr lang="fr-CA" sz="2400" dirty="0"/>
              <a:t>7ème étage du pavillon Louis-Jacques-</a:t>
            </a:r>
            <a:r>
              <a:rPr lang="fr-CA" sz="2400" dirty="0" err="1"/>
              <a:t>Caseault</a:t>
            </a:r>
            <a:r>
              <a:rPr lang="fr-CA" sz="2400" dirty="0"/>
              <a:t> situé au 1055, avenue du Séminaire. </a:t>
            </a:r>
          </a:p>
          <a:p>
            <a:r>
              <a:rPr lang="fr-CA" sz="2400" dirty="0"/>
              <a:t> « Faciliter le travail des chercheurs et à répondre aux besoins spécifiques du domaine de la recherche grâce à des outils performants et innovants. »</a:t>
            </a:r>
          </a:p>
          <a:p>
            <a:r>
              <a:rPr lang="fr-CA" sz="2400" dirty="0"/>
              <a:t>Argus, Pulsar, VALERIA,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B4BF7-4659-F20F-F2A3-B16745F2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396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6ACF-0D38-CF65-B71C-6F92EC9C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2.1 Contexte du stage .: Présentation de l’entreprise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FDF0F-A55B-1F91-03B5-08F0F807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Branche : Infrastructure VALERIA</a:t>
            </a:r>
          </a:p>
          <a:p>
            <a:r>
              <a:rPr lang="fr-CA" sz="2400" dirty="0"/>
              <a:t>Offre plusieurs services</a:t>
            </a:r>
          </a:p>
          <a:p>
            <a:r>
              <a:rPr lang="fr-CA" sz="2400" dirty="0"/>
              <a:t>Stockage S3, accès </a:t>
            </a:r>
            <a:r>
              <a:rPr lang="fr-CA" sz="2400" dirty="0" err="1"/>
              <a:t>gitlab</a:t>
            </a:r>
            <a:r>
              <a:rPr lang="fr-CA" sz="2400" dirty="0"/>
              <a:t>, environnement </a:t>
            </a:r>
            <a:r>
              <a:rPr lang="fr-CA" sz="2400" dirty="0" err="1"/>
              <a:t>JupyterLab</a:t>
            </a:r>
            <a:r>
              <a:rPr lang="fr-CA" sz="2400" dirty="0"/>
              <a:t>, portail principal,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ED5B88-5E4F-C2BA-7BE9-B860A26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2E28-C27C-4B8E-9394-2C8791E41724}" type="slidenum">
              <a:rPr lang="fr-CA" smtClean="0"/>
              <a:t>9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16C749-D9B9-0CDE-6E96-9B7321F3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4122545"/>
            <a:ext cx="3845702" cy="25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22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2133</TotalTime>
  <Words>2284</Words>
  <Application>Microsoft Office PowerPoint</Application>
  <PresentationFormat>Grand écran</PresentationFormat>
  <Paragraphs>316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Century Gothic</vt:lpstr>
      <vt:lpstr>Wingdings 3</vt:lpstr>
      <vt:lpstr>Salle d’ions</vt:lpstr>
      <vt:lpstr>Stagiaire développeur Fullstack (Été 2022) Direction des technologies de l’information (DTI) </vt:lpstr>
      <vt:lpstr>1.1 Introduction .: Informations générales</vt:lpstr>
      <vt:lpstr>1.1 Introduction .: Informations générales</vt:lpstr>
      <vt:lpstr>1.2 Introduction .: Plan</vt:lpstr>
      <vt:lpstr>1.2 Introduction .: Plan</vt:lpstr>
      <vt:lpstr>1.2 Introduction .: Plan</vt:lpstr>
      <vt:lpstr>2.1 Contexte du stage .: Présentation de l’entreprise </vt:lpstr>
      <vt:lpstr>2.1 Contexte du stage .: Présentation de l’entreprise </vt:lpstr>
      <vt:lpstr>2.1 Contexte du stage .: Présentation de l’entreprise </vt:lpstr>
      <vt:lpstr>2.1 Contexte du stage .: Présentation de l’entreprise </vt:lpstr>
      <vt:lpstr>2.1 Contexte du stage .: Présentation de l’entreprise </vt:lpstr>
      <vt:lpstr>2.2 Rôle du stagiaire</vt:lpstr>
      <vt:lpstr>2.2 Rôle du stagiaire</vt:lpstr>
      <vt:lpstr>3.1 Réalisation du stage .: Méthodologie et technologies utilisées</vt:lpstr>
      <vt:lpstr>3.1 Réalisation du stage .: Méthodologie et technologies utilisées</vt:lpstr>
      <vt:lpstr>3.1 Réalisation du stage .: Méthodologie et technologies utilisées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Métriques d’utilisation VALERIA</vt:lpstr>
      <vt:lpstr>3.2 Livrables .: Ajout du logo ulaval</vt:lpstr>
      <vt:lpstr>3.2 Livrables .: Ajout du logo ulaval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Création d’une infolettre VALERIA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3.2 Livrables .: Gestion des collaborateurs</vt:lpstr>
      <vt:lpstr>4.1 Développement et renforcement des compétences .: Acquis et apprentissages</vt:lpstr>
      <vt:lpstr>4.1 Développement et renforcement des compétences .: Acquis et apprentissages</vt:lpstr>
      <vt:lpstr>4.1 Développement et renforcement des compétences .: Acquis et apprentissages</vt:lpstr>
      <vt:lpstr>4.1 Développement et renforcement des compétences .: Acquis et apprentissages</vt:lpstr>
      <vt:lpstr>4.1 Développement et renforcement des compétences .: Acquis et apprentissages</vt:lpstr>
      <vt:lpstr>4.2 Développement et renforcement des compétences .: Réflexion sur le stage et le programme d’étude</vt:lpstr>
      <vt:lpstr>4.2 Développement et renforcement des compétences .: Réflexion sur le stage et le programme d’étude</vt:lpstr>
      <vt:lpstr>4.2 Développement et renforcement des compétences .: Réflexion sur le stage et le programme d’étude</vt:lpstr>
      <vt:lpstr>5.1 Conclusion : Principales contributions</vt:lpstr>
      <vt:lpstr>5.1 Conclusion : Principales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Stagiaire développeur Fullstack (Été 2022) Direction des technologies de l’information (DTI) </dc:title>
  <dc:creator>Frederic Gosselin</dc:creator>
  <cp:lastModifiedBy>Frederic Gosselin</cp:lastModifiedBy>
  <cp:revision>37</cp:revision>
  <dcterms:created xsi:type="dcterms:W3CDTF">2022-10-22T20:39:15Z</dcterms:created>
  <dcterms:modified xsi:type="dcterms:W3CDTF">2022-10-26T04:45:28Z</dcterms:modified>
</cp:coreProperties>
</file>